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310" r:id="rId4"/>
    <p:sldId id="267" r:id="rId5"/>
    <p:sldId id="311" r:id="rId6"/>
    <p:sldId id="268" r:id="rId7"/>
    <p:sldId id="294" r:id="rId8"/>
    <p:sldId id="269" r:id="rId9"/>
    <p:sldId id="275" r:id="rId10"/>
    <p:sldId id="312" r:id="rId11"/>
    <p:sldId id="277" r:id="rId12"/>
    <p:sldId id="309" r:id="rId13"/>
    <p:sldId id="293" r:id="rId14"/>
    <p:sldId id="296" r:id="rId15"/>
    <p:sldId id="284" r:id="rId16"/>
    <p:sldId id="298" r:id="rId17"/>
    <p:sldId id="283" r:id="rId18"/>
    <p:sldId id="297" r:id="rId19"/>
    <p:sldId id="299" r:id="rId20"/>
    <p:sldId id="300" r:id="rId21"/>
    <p:sldId id="282" r:id="rId22"/>
    <p:sldId id="280" r:id="rId23"/>
    <p:sldId id="308" r:id="rId24"/>
    <p:sldId id="301" r:id="rId25"/>
    <p:sldId id="302" r:id="rId26"/>
    <p:sldId id="306" r:id="rId27"/>
    <p:sldId id="305" r:id="rId28"/>
    <p:sldId id="307" r:id="rId29"/>
    <p:sldId id="261" r:id="rId30"/>
    <p:sldId id="25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smin Maria" initials="CM" lastIdx="1" clrIdx="0">
    <p:extLst>
      <p:ext uri="{19B8F6BF-5375-455C-9EA6-DF929625EA0E}">
        <p15:presenceInfo xmlns:p15="http://schemas.microsoft.com/office/powerpoint/2012/main" userId="abfbcc7a5c607d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6B61-B2BB-477E-AC67-25F57A818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o-RO" sz="7200" b="1" dirty="0"/>
              <a:t>Monitorizarea siguranței muncii pe un șantier</a:t>
            </a:r>
            <a:endParaRPr lang="en-US" sz="7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E89D3-AA45-4C74-B7AA-8BAC56ACF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o-RO" sz="3600" dirty="0"/>
              <a:t>Andrei-COSMIN MARIA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770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D142-1F3D-4015-8FB8-D4C1E441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You Only Look Once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0E925D-47B3-4745-9691-813494428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1485" y="2468880"/>
            <a:ext cx="5529030" cy="2926080"/>
          </a:xfrm>
        </p:spPr>
      </p:pic>
    </p:spTree>
    <p:extLst>
      <p:ext uri="{BB962C8B-B14F-4D97-AF65-F5344CB8AC3E}">
        <p14:creationId xmlns:p14="http://schemas.microsoft.com/office/powerpoint/2010/main" val="628882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YOLO - Principiu de funcționare 1</a:t>
            </a:r>
            <a:endParaRPr lang="en-US" b="1" dirty="0"/>
          </a:p>
        </p:txBody>
      </p:sp>
      <p:pic>
        <p:nvPicPr>
          <p:cNvPr id="5" name="Content Placeholder 4" descr="A picture containing outdoor, colorful, beautiful, photo&#10;&#10;Description automatically generated">
            <a:extLst>
              <a:ext uri="{FF2B5EF4-FFF2-40B4-BE49-F238E27FC236}">
                <a16:creationId xmlns:a16="http://schemas.microsoft.com/office/drawing/2014/main" id="{B19ED574-B9DB-4FE1-8ED2-E196F5C0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875" y="2162175"/>
            <a:ext cx="6886575" cy="3390900"/>
          </a:xfrm>
        </p:spPr>
      </p:pic>
    </p:spTree>
    <p:extLst>
      <p:ext uri="{BB962C8B-B14F-4D97-AF65-F5344CB8AC3E}">
        <p14:creationId xmlns:p14="http://schemas.microsoft.com/office/powerpoint/2010/main" val="170072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9E39-8D1A-42AA-AD5B-A45BFAF8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/>
              <a:t>YOLO - Principiu de funcționare 2</a:t>
            </a:r>
            <a:endParaRPr lang="en-US" dirty="0"/>
          </a:p>
        </p:txBody>
      </p:sp>
      <p:pic>
        <p:nvPicPr>
          <p:cNvPr id="4" name="Content Placeholder 3" descr="A picture containing clock, train, sitting, monitor&#10;&#10;Description automatically generated">
            <a:extLst>
              <a:ext uri="{FF2B5EF4-FFF2-40B4-BE49-F238E27FC236}">
                <a16:creationId xmlns:a16="http://schemas.microsoft.com/office/drawing/2014/main" id="{623C80B1-DBD8-403B-9D4F-AD9C2A1E9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505921"/>
            <a:ext cx="10058400" cy="2703409"/>
          </a:xfrm>
        </p:spPr>
      </p:pic>
    </p:spTree>
    <p:extLst>
      <p:ext uri="{BB962C8B-B14F-4D97-AF65-F5344CB8AC3E}">
        <p14:creationId xmlns:p14="http://schemas.microsoft.com/office/powerpoint/2010/main" val="36066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3763-F84C-49AB-B9D0-FCAC0291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De ce YOLO?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C1B8-E9C5-44A4-ACF9-7BD38F98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viteză foarte mare pentru detecții (posibil cea mai mare)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acuratețe apropiată de cea a metodelor clasice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precizie foarte bună pentru obiectele de dimensiune redusă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robustețe și adaptabilitate la imagini cu peisaje diferite față de cele pe care a fost antrenat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popular, open-</a:t>
            </a:r>
            <a:r>
              <a:rPr lang="ro-RO" dirty="0" err="1"/>
              <a:t>source</a:t>
            </a:r>
            <a:r>
              <a:rPr lang="ro-RO" dirty="0"/>
              <a:t>, documentat, continuu actualizat (5+ ani), nume „cool”, „state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art</a:t>
            </a:r>
            <a:r>
              <a:rPr lang="ro-RO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</a:t>
            </a:r>
            <a:r>
              <a:rPr lang="ro-RO" i="1" dirty="0"/>
              <a:t>„YOLOv4 - </a:t>
            </a:r>
            <a:r>
              <a:rPr lang="ro-RO" i="1" dirty="0" err="1"/>
              <a:t>the</a:t>
            </a:r>
            <a:r>
              <a:rPr lang="ro-RO" i="1" dirty="0"/>
              <a:t> </a:t>
            </a:r>
            <a:r>
              <a:rPr lang="ro-RO" i="1" dirty="0" err="1"/>
              <a:t>most</a:t>
            </a:r>
            <a:r>
              <a:rPr lang="ro-RO" i="1" dirty="0"/>
              <a:t> </a:t>
            </a:r>
            <a:r>
              <a:rPr lang="ro-RO" i="1" dirty="0" err="1"/>
              <a:t>accurate</a:t>
            </a:r>
            <a:r>
              <a:rPr lang="ro-RO" i="1" dirty="0"/>
              <a:t> real-</a:t>
            </a:r>
            <a:r>
              <a:rPr lang="ro-RO" i="1" dirty="0" err="1"/>
              <a:t>time</a:t>
            </a:r>
            <a:r>
              <a:rPr lang="ro-RO" i="1" dirty="0"/>
              <a:t> detector on MS COCO” </a:t>
            </a:r>
            <a:r>
              <a:rPr lang="ro-RO" dirty="0"/>
              <a:t>- A. </a:t>
            </a:r>
            <a:r>
              <a:rPr lang="ro-RO" dirty="0" err="1"/>
              <a:t>Bochkovskiy</a:t>
            </a:r>
            <a:r>
              <a:rPr lang="ro-RO" dirty="0"/>
              <a:t>, 21 Mai 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obiecte ușor identificabile datorită formei și culorii (căștile de protecție - galben, vestele reflectorizante - verzi)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modele pre-antrenate (Transfer </a:t>
            </a:r>
            <a:r>
              <a:rPr lang="ro-RO" dirty="0" err="1"/>
              <a:t>Learning</a:t>
            </a:r>
            <a:r>
              <a:rPr lang="ro-RO"/>
              <a:t>) - </a:t>
            </a:r>
            <a:r>
              <a:rPr lang="ro-RO" dirty="0"/>
              <a:t>identificarea claselor comune (persoanele)</a:t>
            </a:r>
          </a:p>
        </p:txBody>
      </p:sp>
    </p:spTree>
    <p:extLst>
      <p:ext uri="{BB962C8B-B14F-4D97-AF65-F5344CB8AC3E}">
        <p14:creationId xmlns:p14="http://schemas.microsoft.com/office/powerpoint/2010/main" val="24359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E7530-B9D4-46AD-8D82-2C79B10A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Setul</a:t>
            </a:r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date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033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A9E9-B508-4EBA-AC70-E0A00C92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Setul de Date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2699-3C5F-4B62-952B-8C9CE51AA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140.400 de imagini (132 GB </a:t>
            </a:r>
            <a:r>
              <a:rPr lang="en-US" sz="2400" dirty="0"/>
              <a:t>-</a:t>
            </a:r>
            <a:r>
              <a:rPr lang="ro-RO" sz="2400" dirty="0"/>
              <a:t> PNG) generate virtual în jocul GTA 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ro-RO" sz="2000" dirty="0"/>
              <a:t>126900 de imagini folosite pentru antrenare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ro-RO" sz="2000" dirty="0"/>
              <a:t>13500 de imagini folosite pentru validare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2000" dirty="0"/>
              <a:t> 2278615 de obiecte pentru cele 7 tipuri de clase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220 de imagini reale pentru post-antrenare (fine-</a:t>
            </a:r>
            <a:r>
              <a:rPr lang="ro-RO" sz="2400" dirty="0" err="1"/>
              <a:t>tuning</a:t>
            </a:r>
            <a:r>
              <a:rPr lang="ro-RO" sz="2400" dirty="0"/>
              <a:t>) și testare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1850 de imagini de pe un șantier din România pentru fine-</a:t>
            </a:r>
            <a:r>
              <a:rPr lang="ro-RO" sz="2400" dirty="0" err="1"/>
              <a:t>tuning</a:t>
            </a:r>
            <a:r>
              <a:rPr lang="ro-RO" sz="2400" dirty="0"/>
              <a:t> și testare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17800 de imagini doar cu </a:t>
            </a:r>
            <a:r>
              <a:rPr lang="ro-RO" sz="2400" dirty="0" err="1"/>
              <a:t>cășțile</a:t>
            </a:r>
            <a:r>
              <a:rPr lang="ro-RO" sz="2400" dirty="0"/>
              <a:t> de protecție - folosite pentru un model </a:t>
            </a:r>
            <a:r>
              <a:rPr lang="ro-RO" sz="2400" dirty="0" err="1"/>
              <a:t>tiny</a:t>
            </a:r>
            <a:endParaRPr lang="ro-RO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ro-RO" sz="2000" dirty="0"/>
              <a:t>3174 conțin etichete pentru culorile căștilor de protecție</a:t>
            </a:r>
          </a:p>
        </p:txBody>
      </p:sp>
    </p:spTree>
    <p:extLst>
      <p:ext uri="{BB962C8B-B14F-4D97-AF65-F5344CB8AC3E}">
        <p14:creationId xmlns:p14="http://schemas.microsoft.com/office/powerpoint/2010/main" val="84163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AFC9-2F96-4694-A900-19F2E9C2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Setul</a:t>
            </a:r>
            <a:r>
              <a:rPr lang="en-US" b="1" dirty="0"/>
              <a:t> de date virtual</a:t>
            </a:r>
          </a:p>
        </p:txBody>
      </p:sp>
      <p:pic>
        <p:nvPicPr>
          <p:cNvPr id="6" name="Content Placeholder 5" descr="A group of people walking in the snow&#10;&#10;Description automatically generated">
            <a:extLst>
              <a:ext uri="{FF2B5EF4-FFF2-40B4-BE49-F238E27FC236}">
                <a16:creationId xmlns:a16="http://schemas.microsoft.com/office/drawing/2014/main" id="{B3DF02B4-43FF-4CFA-8D73-5533A23FB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458263"/>
            <a:ext cx="10058400" cy="2798724"/>
          </a:xfrm>
        </p:spPr>
      </p:pic>
    </p:spTree>
    <p:extLst>
      <p:ext uri="{BB962C8B-B14F-4D97-AF65-F5344CB8AC3E}">
        <p14:creationId xmlns:p14="http://schemas.microsoft.com/office/powerpoint/2010/main" val="280652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AFC9-2F96-4694-A900-19F2E9C2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 err="1"/>
              <a:t>Setu</a:t>
            </a:r>
            <a:r>
              <a:rPr lang="en-US" b="1" dirty="0"/>
              <a:t>rile de date </a:t>
            </a:r>
            <a:r>
              <a:rPr lang="en-US" b="1" dirty="0" err="1"/>
              <a:t>reale</a:t>
            </a:r>
            <a:endParaRPr lang="en-US" b="1" dirty="0"/>
          </a:p>
        </p:txBody>
      </p:sp>
      <p:pic>
        <p:nvPicPr>
          <p:cNvPr id="6" name="Content Placeholder 5" descr="A picture containing person, man, doing, riding&#10;&#10;Description automatically generated">
            <a:extLst>
              <a:ext uri="{FF2B5EF4-FFF2-40B4-BE49-F238E27FC236}">
                <a16:creationId xmlns:a16="http://schemas.microsoft.com/office/drawing/2014/main" id="{F2DC597D-C0A9-4279-8C30-E0A8874F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31120"/>
            <a:ext cx="10058400" cy="3453011"/>
          </a:xfrm>
        </p:spPr>
      </p:pic>
    </p:spTree>
    <p:extLst>
      <p:ext uri="{BB962C8B-B14F-4D97-AF65-F5344CB8AC3E}">
        <p14:creationId xmlns:p14="http://schemas.microsoft.com/office/powerpoint/2010/main" val="138006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694F7-BCCB-48D0-9D6B-BF941CE4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Probleme întâmpinate</a:t>
            </a:r>
            <a:endParaRPr lang="en-US" sz="8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4542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AFC9-2F96-4694-A900-19F2E9C2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Imagini</a:t>
            </a:r>
            <a:r>
              <a:rPr lang="en-US" b="1" dirty="0"/>
              <a:t> </a:t>
            </a:r>
            <a:r>
              <a:rPr lang="en-US" b="1" dirty="0" err="1"/>
              <a:t>aproape</a:t>
            </a:r>
            <a:r>
              <a:rPr lang="en-US" b="1" dirty="0"/>
              <a:t> </a:t>
            </a:r>
            <a:r>
              <a:rPr lang="en-US" b="1" dirty="0" err="1"/>
              <a:t>identice</a:t>
            </a:r>
            <a:endParaRPr lang="en-US" b="1" dirty="0"/>
          </a:p>
        </p:txBody>
      </p:sp>
      <p:pic>
        <p:nvPicPr>
          <p:cNvPr id="11" name="Content Placeholder 10" descr="A picture containing person, man, holding, walking&#10;&#10;Description automatically generated">
            <a:extLst>
              <a:ext uri="{FF2B5EF4-FFF2-40B4-BE49-F238E27FC236}">
                <a16:creationId xmlns:a16="http://schemas.microsoft.com/office/drawing/2014/main" id="{1A8432A9-3B6A-464C-8E5E-CFF666190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462129"/>
            <a:ext cx="10058400" cy="2790993"/>
          </a:xfrm>
        </p:spPr>
      </p:pic>
    </p:spTree>
    <p:extLst>
      <p:ext uri="{BB962C8B-B14F-4D97-AF65-F5344CB8AC3E}">
        <p14:creationId xmlns:p14="http://schemas.microsoft.com/office/powerpoint/2010/main" val="280699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8188-4B32-4B6A-A6F0-D9067D69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Context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A5508-D1AA-4AF6-8532-174640B2E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Global: 340 milioane de accidente la locul de muncă (anual)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Global: 160 milioane de victime ale bolilor profesionale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Global: 2.3 milioane de accidente mortale pe an (în medie 6300 pe zi)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UK: 15 miliarde </a:t>
            </a:r>
            <a:r>
              <a:rPr lang="en-US" dirty="0"/>
              <a:t>£</a:t>
            </a:r>
            <a:r>
              <a:rPr lang="ro-RO" dirty="0"/>
              <a:t> pierdute pe an</a:t>
            </a:r>
            <a:r>
              <a:rPr lang="en-US" dirty="0"/>
              <a:t> (</a:t>
            </a:r>
            <a:r>
              <a:rPr lang="en-US" dirty="0" err="1"/>
              <a:t>amenzi</a:t>
            </a:r>
            <a:r>
              <a:rPr lang="en-US" dirty="0"/>
              <a:t>, </a:t>
            </a:r>
            <a:r>
              <a:rPr lang="en-US" dirty="0" err="1"/>
              <a:t>asigur</a:t>
            </a:r>
            <a:r>
              <a:rPr lang="ro-RO" dirty="0" err="1"/>
              <a:t>ări</a:t>
            </a:r>
            <a:r>
              <a:rPr lang="ro-RO" dirty="0"/>
              <a:t> de sănătate, întârzieri de producție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UK: 31.2 milioane de zile lucrătoare pierdute (anual) la un număr de 31.3 milioane de angajați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România: 5750 de accidente și 170 decese </a:t>
            </a:r>
            <a:r>
              <a:rPr lang="en-US" dirty="0"/>
              <a:t>(</a:t>
            </a:r>
            <a:r>
              <a:rPr lang="ro-RO" dirty="0"/>
              <a:t>în anul </a:t>
            </a:r>
            <a:r>
              <a:rPr lang="en-US" dirty="0"/>
              <a:t>2019) =&gt;</a:t>
            </a:r>
            <a:r>
              <a:rPr lang="ro-RO" dirty="0"/>
              <a:t> „</a:t>
            </a:r>
            <a:r>
              <a:rPr lang="en-US" dirty="0" err="1"/>
              <a:t>lider</a:t>
            </a:r>
            <a:r>
              <a:rPr lang="ro-RO" dirty="0"/>
              <a:t>” în 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Domenii afectate: 21% construcții, 17% sectorul industrial, 16.5% transport, 13.2% agricultură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3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AFC9-2F96-4694-A900-19F2E9C2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Obiecte</a:t>
            </a:r>
            <a:r>
              <a:rPr lang="en-US" b="1" dirty="0"/>
              <a:t> </a:t>
            </a:r>
            <a:r>
              <a:rPr lang="en-US" b="1" dirty="0" err="1"/>
              <a:t>suprapuse</a:t>
            </a:r>
            <a:endParaRPr lang="en-US" b="1" dirty="0"/>
          </a:p>
        </p:txBody>
      </p:sp>
      <p:pic>
        <p:nvPicPr>
          <p:cNvPr id="6" name="Content Placeholder 5" descr="A picture containing outdoor, building, standing, colorful&#10;&#10;Description automatically generated">
            <a:extLst>
              <a:ext uri="{FF2B5EF4-FFF2-40B4-BE49-F238E27FC236}">
                <a16:creationId xmlns:a16="http://schemas.microsoft.com/office/drawing/2014/main" id="{C4BED962-85D9-486A-8C59-D1876EB06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20581"/>
            <a:ext cx="10058400" cy="3474089"/>
          </a:xfrm>
        </p:spPr>
      </p:pic>
    </p:spTree>
    <p:extLst>
      <p:ext uri="{BB962C8B-B14F-4D97-AF65-F5344CB8AC3E}">
        <p14:creationId xmlns:p14="http://schemas.microsoft.com/office/powerpoint/2010/main" val="400060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F860-4094-4DFD-A0A5-62981207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Alte Probleme: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DE82A-ED73-4ADE-9CF7-03C3DD1BD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3200" dirty="0"/>
              <a:t> Probleme de implementare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3200" dirty="0"/>
              <a:t> Rezoluția imaginii la antrenare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3200" dirty="0"/>
              <a:t> Dimensionarea cadrelor de ancorare</a:t>
            </a:r>
          </a:p>
        </p:txBody>
      </p:sp>
    </p:spTree>
    <p:extLst>
      <p:ext uri="{BB962C8B-B14F-4D97-AF65-F5344CB8AC3E}">
        <p14:creationId xmlns:p14="http://schemas.microsoft.com/office/powerpoint/2010/main" val="83592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F860-4094-4DFD-A0A5-62981207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Rezultate</a:t>
            </a:r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obținute</a:t>
            </a:r>
            <a:endParaRPr lang="en-US" sz="8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639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FC266-2E2A-48DF-A9A4-CE2743E2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err="1"/>
              <a:t>Sumarizarea</a:t>
            </a:r>
            <a:r>
              <a:rPr lang="ro-RO" b="1" dirty="0"/>
              <a:t> rezultatelor</a:t>
            </a:r>
            <a:br>
              <a:rPr lang="en-US" b="1" dirty="0"/>
            </a:br>
            <a:r>
              <a:rPr lang="en-US" sz="2400" b="1" dirty="0"/>
              <a:t>Y = YOLO; A = </a:t>
            </a:r>
            <a:r>
              <a:rPr lang="ro-RO" sz="2400" b="1" dirty="0"/>
              <a:t>Autori</a:t>
            </a:r>
            <a:r>
              <a:rPr lang="en-US" sz="2400" b="1" dirty="0"/>
              <a:t>; Y3, </a:t>
            </a:r>
            <a:r>
              <a:rPr lang="ro-RO" sz="2400" b="1" dirty="0"/>
              <a:t>Y</a:t>
            </a:r>
            <a:r>
              <a:rPr lang="en-US" sz="2400" b="1" dirty="0"/>
              <a:t>4 = YOLOv3</a:t>
            </a:r>
            <a:r>
              <a:rPr lang="ro-RO" sz="2400" b="1" dirty="0"/>
              <a:t>, YOLOv4; V = date Virtuale; R = date Reale</a:t>
            </a:r>
            <a:endParaRPr lang="en-US" sz="24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EAB61F-F27B-4389-BE12-33446BF87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8366286"/>
              </p:ext>
            </p:extLst>
          </p:nvPr>
        </p:nvGraphicFramePr>
        <p:xfrm>
          <a:off x="1096963" y="1846263"/>
          <a:ext cx="100584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321286005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7717738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68117770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21380721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00883960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2842129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9897902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926527896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93431171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83636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Test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Head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Helmet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Mask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Headset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Chest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Person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mAP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1075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YA_V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89.7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86.7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89.7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89.7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87.2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05818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Y3_V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97.7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97.8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94.5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97.4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93.6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96.4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9273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Y4_V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V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96.6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97.1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86.1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98.7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96.5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98.0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95.0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95.4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0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YA_R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R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44.1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52.2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42.3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62.0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59.1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60.7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80.6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57.3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72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YA_V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R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36.3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74.1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27.3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55.6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45.7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69.9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76.9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55.1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12477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Y3_V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R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27.5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67.0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40.0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22663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Y4_V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R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42.5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58.2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16.1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69.9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36.8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60.3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74.6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51.2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006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YA_VR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R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78.8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73.3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66.3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74.0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74.7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78.6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87.1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76.1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3528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Y3_VR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R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55.1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45.6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78.3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85.8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70.7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98596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o-RO" dirty="0"/>
                        <a:t>Y4_VR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R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80.3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63.4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84.0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89.3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o-RO" b="1" dirty="0"/>
                        <a:t>82.0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4368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14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0926E145-2853-4095-83A3-6F531F6FB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28" b="360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9A3CE8-4623-4285-BE73-6F0CB5DFCD34}"/>
              </a:ext>
            </a:extLst>
          </p:cNvPr>
          <p:cNvSpPr txBox="1">
            <a:spLocks/>
          </p:cNvSpPr>
          <p:nvPr/>
        </p:nvSpPr>
        <p:spPr>
          <a:xfrm>
            <a:off x="2826562" y="6340642"/>
            <a:ext cx="6538876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b="1" dirty="0">
                <a:solidFill>
                  <a:schemeClr val="bg1"/>
                </a:solidFill>
              </a:rPr>
              <a:t>Model </a:t>
            </a:r>
            <a:r>
              <a:rPr lang="en-US" sz="4000" b="1" dirty="0">
                <a:solidFill>
                  <a:schemeClr val="bg1"/>
                </a:solidFill>
              </a:rPr>
              <a:t>#1</a:t>
            </a:r>
            <a:r>
              <a:rPr lang="ro-RO" sz="40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-</a:t>
            </a:r>
            <a:r>
              <a:rPr lang="ro-RO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conf_score</a:t>
            </a:r>
            <a:r>
              <a:rPr lang="ro-RO" sz="40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= 0.5</a:t>
            </a:r>
          </a:p>
        </p:txBody>
      </p:sp>
    </p:spTree>
    <p:extLst>
      <p:ext uri="{BB962C8B-B14F-4D97-AF65-F5344CB8AC3E}">
        <p14:creationId xmlns:p14="http://schemas.microsoft.com/office/powerpoint/2010/main" val="282240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AB858DDF-2FE5-4931-AE7F-9889FF923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7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35E0185-6307-466C-B7DB-5873E96FE933}"/>
              </a:ext>
            </a:extLst>
          </p:cNvPr>
          <p:cNvSpPr txBox="1">
            <a:spLocks/>
          </p:cNvSpPr>
          <p:nvPr/>
        </p:nvSpPr>
        <p:spPr>
          <a:xfrm>
            <a:off x="2826562" y="6340642"/>
            <a:ext cx="6538876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Model #2 - </a:t>
            </a:r>
            <a:r>
              <a:rPr lang="en-US" sz="4000" b="1" dirty="0" err="1">
                <a:solidFill>
                  <a:schemeClr val="bg1"/>
                </a:solidFill>
              </a:rPr>
              <a:t>conf_score</a:t>
            </a:r>
            <a:r>
              <a:rPr lang="en-US" sz="4000" b="1" dirty="0">
                <a:solidFill>
                  <a:schemeClr val="bg1"/>
                </a:solidFill>
              </a:rPr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2116764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mall, standing, man&#10;&#10;Description automatically generated">
            <a:extLst>
              <a:ext uri="{FF2B5EF4-FFF2-40B4-BE49-F238E27FC236}">
                <a16:creationId xmlns:a16="http://schemas.microsoft.com/office/drawing/2014/main" id="{C9D3672C-80C3-4ADF-9DA3-B0799C35A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15" b="1273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DC10CF4-DE1A-4813-B952-2C4F4D327DA8}"/>
              </a:ext>
            </a:extLst>
          </p:cNvPr>
          <p:cNvSpPr txBox="1">
            <a:spLocks/>
          </p:cNvSpPr>
          <p:nvPr/>
        </p:nvSpPr>
        <p:spPr>
          <a:xfrm>
            <a:off x="2826562" y="6340642"/>
            <a:ext cx="6538876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Model </a:t>
            </a:r>
            <a:r>
              <a:rPr lang="ro-RO" sz="4000" b="1" dirty="0">
                <a:solidFill>
                  <a:schemeClr val="bg1"/>
                </a:solidFill>
              </a:rPr>
              <a:t>#3</a:t>
            </a:r>
            <a:r>
              <a:rPr lang="en-US" sz="4000" b="1" dirty="0">
                <a:solidFill>
                  <a:schemeClr val="bg1"/>
                </a:solidFill>
              </a:rPr>
              <a:t> - </a:t>
            </a:r>
            <a:r>
              <a:rPr lang="en-US" sz="4000" b="1" dirty="0" err="1">
                <a:solidFill>
                  <a:schemeClr val="bg1"/>
                </a:solidFill>
              </a:rPr>
              <a:t>conf_score</a:t>
            </a:r>
            <a:r>
              <a:rPr lang="en-US" sz="4000" b="1" dirty="0">
                <a:solidFill>
                  <a:schemeClr val="bg1"/>
                </a:solidFill>
              </a:rPr>
              <a:t> = 0.25</a:t>
            </a:r>
          </a:p>
        </p:txBody>
      </p:sp>
    </p:spTree>
    <p:extLst>
      <p:ext uri="{BB962C8B-B14F-4D97-AF65-F5344CB8AC3E}">
        <p14:creationId xmlns:p14="http://schemas.microsoft.com/office/powerpoint/2010/main" val="736986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yard&#10;&#10;Description automatically generated">
            <a:extLst>
              <a:ext uri="{FF2B5EF4-FFF2-40B4-BE49-F238E27FC236}">
                <a16:creationId xmlns:a16="http://schemas.microsoft.com/office/drawing/2014/main" id="{BC0BE8D5-7D23-433F-A8A2-D12B7F234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7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0318AD-FFD2-4381-B063-09FB909CE02D}"/>
              </a:ext>
            </a:extLst>
          </p:cNvPr>
          <p:cNvSpPr txBox="1">
            <a:spLocks/>
          </p:cNvSpPr>
          <p:nvPr/>
        </p:nvSpPr>
        <p:spPr>
          <a:xfrm>
            <a:off x="2826562" y="6340642"/>
            <a:ext cx="6538876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b="1" dirty="0">
                <a:solidFill>
                  <a:schemeClr val="bg1"/>
                </a:solidFill>
              </a:rPr>
              <a:t>Detecții multiple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covered in snow&#10;&#10;Description automatically generated">
            <a:extLst>
              <a:ext uri="{FF2B5EF4-FFF2-40B4-BE49-F238E27FC236}">
                <a16:creationId xmlns:a16="http://schemas.microsoft.com/office/drawing/2014/main" id="{C86C09F5-6407-489B-8472-B605E63E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3" b="10625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23D1419-DE27-4EEB-B406-3F17F2970E73}"/>
              </a:ext>
            </a:extLst>
          </p:cNvPr>
          <p:cNvSpPr txBox="1">
            <a:spLocks/>
          </p:cNvSpPr>
          <p:nvPr/>
        </p:nvSpPr>
        <p:spPr>
          <a:xfrm>
            <a:off x="2826562" y="6340642"/>
            <a:ext cx="6538876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b="1" dirty="0">
                <a:solidFill>
                  <a:schemeClr val="bg1"/>
                </a:solidFill>
              </a:rPr>
              <a:t>Rezultate „imprevizibile”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5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squirrel on a wooden bench&#10;&#10;Description automatically generated">
            <a:extLst>
              <a:ext uri="{FF2B5EF4-FFF2-40B4-BE49-F238E27FC236}">
                <a16:creationId xmlns:a16="http://schemas.microsoft.com/office/drawing/2014/main" id="{80BCA3D0-3BF6-45BF-B60B-BEC0B824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11" y="905933"/>
            <a:ext cx="4031782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0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F8095D7-098D-4C52-9F99-0F2E1DCB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Cauze</a:t>
            </a:r>
            <a:r>
              <a:rPr lang="ro-RO" b="1" dirty="0"/>
              <a:t> - 1</a:t>
            </a:r>
            <a:endParaRPr lang="en-US" b="1" dirty="0"/>
          </a:p>
        </p:txBody>
      </p:sp>
      <p:pic>
        <p:nvPicPr>
          <p:cNvPr id="53" name="Content Placeholder 52" descr="A picture containing person, outdoor, person, sitting&#10;&#10;Description automatically generated">
            <a:extLst>
              <a:ext uri="{FF2B5EF4-FFF2-40B4-BE49-F238E27FC236}">
                <a16:creationId xmlns:a16="http://schemas.microsoft.com/office/drawing/2014/main" id="{94ACF6B7-6CFC-4539-BDAD-E1CB658AF2A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2009730"/>
            <a:ext cx="4937125" cy="3712464"/>
          </a:xfrm>
        </p:spPr>
      </p:pic>
      <p:pic>
        <p:nvPicPr>
          <p:cNvPr id="51" name="Content Placeholder 50" descr="A person sitting on the ground&#10;&#10;Description automatically generated">
            <a:extLst>
              <a:ext uri="{FF2B5EF4-FFF2-40B4-BE49-F238E27FC236}">
                <a16:creationId xmlns:a16="http://schemas.microsoft.com/office/drawing/2014/main" id="{19117AD5-DA44-4911-8E0A-CE083438BDC4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6963" y="2017556"/>
            <a:ext cx="4938712" cy="3712464"/>
          </a:xfrm>
        </p:spPr>
      </p:pic>
    </p:spTree>
    <p:extLst>
      <p:ext uri="{BB962C8B-B14F-4D97-AF65-F5344CB8AC3E}">
        <p14:creationId xmlns:p14="http://schemas.microsoft.com/office/powerpoint/2010/main" val="513392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2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0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D2B09CE9-6E38-40AF-973D-C60DD94DE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71" r="1721" b="1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41" name="Rectangle 32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4E200-1F46-4D79-9034-3EF8BB99A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02" y="2779124"/>
            <a:ext cx="4172350" cy="129975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Mulțumesc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pentru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atenție</a:t>
            </a:r>
            <a:r>
              <a:rPr lang="en-US" b="1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569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410B-7BE6-4E63-AEEF-F90BFA9C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Cauze</a:t>
            </a:r>
            <a:r>
              <a:rPr lang="ro-RO" b="1" dirty="0"/>
              <a:t> - 2</a:t>
            </a:r>
            <a:endParaRPr lang="en-US" b="1" dirty="0"/>
          </a:p>
        </p:txBody>
      </p:sp>
      <p:pic>
        <p:nvPicPr>
          <p:cNvPr id="87" name="Content Placeholder 86" descr="A person standing in front of a store window&#10;&#10;Description automatically generated">
            <a:extLst>
              <a:ext uri="{FF2B5EF4-FFF2-40B4-BE49-F238E27FC236}">
                <a16:creationId xmlns:a16="http://schemas.microsoft.com/office/drawing/2014/main" id="{C23A3415-285E-433F-8D72-B625F9992C7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920" y="2011680"/>
            <a:ext cx="4937760" cy="3712464"/>
          </a:xfrm>
        </p:spPr>
      </p:pic>
      <p:pic>
        <p:nvPicPr>
          <p:cNvPr id="85" name="Content Placeholder 84" descr="A picture containing building, truck, road, airport&#10;&#10;Description automatically generated">
            <a:extLst>
              <a:ext uri="{FF2B5EF4-FFF2-40B4-BE49-F238E27FC236}">
                <a16:creationId xmlns:a16="http://schemas.microsoft.com/office/drawing/2014/main" id="{873093C2-96B2-459B-A748-B7BF194E66BE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97280" y="2020824"/>
            <a:ext cx="4937760" cy="3712464"/>
          </a:xfrm>
        </p:spPr>
      </p:pic>
    </p:spTree>
    <p:extLst>
      <p:ext uri="{BB962C8B-B14F-4D97-AF65-F5344CB8AC3E}">
        <p14:creationId xmlns:p14="http://schemas.microsoft.com/office/powerpoint/2010/main" val="83250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410B-7BE6-4E63-AEEF-F90BFA9C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Cauze</a:t>
            </a:r>
            <a:r>
              <a:rPr lang="ro-RO" b="1" dirty="0"/>
              <a:t> - 3</a:t>
            </a:r>
            <a:endParaRPr lang="en-US" b="1" dirty="0"/>
          </a:p>
        </p:txBody>
      </p:sp>
      <p:pic>
        <p:nvPicPr>
          <p:cNvPr id="24" name="Content Placeholder 2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50541677-DF20-4098-A838-94C64240B8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020824"/>
            <a:ext cx="4938712" cy="3712464"/>
          </a:xfrm>
        </p:spPr>
      </p:pic>
      <p:pic>
        <p:nvPicPr>
          <p:cNvPr id="26" name="Content Placeholder 25" descr="A person wearing a hat&#10;&#10;Description automatically generated">
            <a:extLst>
              <a:ext uri="{FF2B5EF4-FFF2-40B4-BE49-F238E27FC236}">
                <a16:creationId xmlns:a16="http://schemas.microsoft.com/office/drawing/2014/main" id="{BB74975E-3012-4F5D-8D55-B2213C282D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011680"/>
            <a:ext cx="4937125" cy="3713044"/>
          </a:xfrm>
        </p:spPr>
      </p:pic>
    </p:spTree>
    <p:extLst>
      <p:ext uri="{BB962C8B-B14F-4D97-AF65-F5344CB8AC3E}">
        <p14:creationId xmlns:p14="http://schemas.microsoft.com/office/powerpoint/2010/main" val="259757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9546-9361-4A7F-8C55-C02394EA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Siguran</a:t>
            </a:r>
            <a:r>
              <a:rPr lang="ro-RO" b="1" dirty="0"/>
              <a:t>ța în muncă, soluție, obiective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F6CC-0B17-4332-9CB5-B96FA3CA8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sz="2400" b="1" dirty="0"/>
              <a:t>Soluția: </a:t>
            </a:r>
            <a:r>
              <a:rPr lang="ro-RO" sz="2400" dirty="0"/>
              <a:t>sistem de supraveghere și asistență bazat pe vederea artificială</a:t>
            </a:r>
          </a:p>
          <a:p>
            <a:pPr marL="0" indent="0">
              <a:buNone/>
            </a:pPr>
            <a:r>
              <a:rPr lang="ro-RO" sz="2400" b="1" dirty="0"/>
              <a:t>Obiectivul principal: </a:t>
            </a:r>
            <a:r>
              <a:rPr lang="ro-RO" sz="2400" dirty="0"/>
              <a:t>identificarea echipamentului de protecție personală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ro-RO" sz="2000" dirty="0"/>
              <a:t>zona capului: cap fără protecție, cască de protecție, mască de sudură, căști anti-zgomot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ro-RO" sz="2000" dirty="0"/>
              <a:t>zona pieptului: piept fără protecție, vestă reflectorizantă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ro-RO" sz="2000" dirty="0"/>
              <a:t>persoane (tot corpul acestora)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ro-RO" sz="2000" dirty="0"/>
              <a:t>(extra): identificarea culorii căștilor de protecție (roșu, galben, albastru, alb)</a:t>
            </a:r>
          </a:p>
          <a:p>
            <a:pPr marL="0">
              <a:buNone/>
            </a:pPr>
            <a:r>
              <a:rPr lang="ro-RO" sz="2400" b="1" dirty="0"/>
              <a:t>Obiective secundare: </a:t>
            </a:r>
            <a:endParaRPr lang="ro-RO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ro-RO" sz="2000" dirty="0"/>
              <a:t>urmărirea „eficientă” a activităților de pe șantier (</a:t>
            </a:r>
            <a:r>
              <a:rPr lang="ro-RO" sz="2000" dirty="0" err="1"/>
              <a:t>object</a:t>
            </a:r>
            <a:r>
              <a:rPr lang="ro-RO" sz="2000" dirty="0"/>
              <a:t> </a:t>
            </a:r>
            <a:r>
              <a:rPr lang="ro-RO" sz="2000" dirty="0" err="1"/>
              <a:t>tracking</a:t>
            </a:r>
            <a:r>
              <a:rPr lang="ro-RO" sz="2000" dirty="0"/>
              <a:t>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ro-RO" sz="2000" dirty="0"/>
              <a:t>recunoașterea și identificarea facială a muncitorilor</a:t>
            </a:r>
          </a:p>
          <a:p>
            <a:pPr marL="0" indent="0">
              <a:buNone/>
            </a:pPr>
            <a:r>
              <a:rPr lang="ro-RO" sz="2400" b="1" dirty="0"/>
              <a:t>Planuri de viitor: </a:t>
            </a:r>
            <a:r>
              <a:rPr lang="ro-RO" dirty="0"/>
              <a:t>integrare hardware (crearea unui prototip) și software (aplicație web de 			      monitorizare + platformă de video </a:t>
            </a:r>
            <a:r>
              <a:rPr lang="ro-RO" dirty="0" err="1"/>
              <a:t>streaming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38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B7060-FB45-4E18-AFD6-EA7D3C32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Detecția</a:t>
            </a:r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obiecte</a:t>
            </a:r>
            <a:endParaRPr lang="en-US" sz="8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94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Detecția de obiecte</a:t>
            </a:r>
            <a:endParaRPr lang="en-US" b="1" dirty="0"/>
          </a:p>
        </p:txBody>
      </p:sp>
      <p:pic>
        <p:nvPicPr>
          <p:cNvPr id="6" name="Content Placeholder 5" descr="A close up of a clock&#10;&#10;Description automatically generated">
            <a:extLst>
              <a:ext uri="{FF2B5EF4-FFF2-40B4-BE49-F238E27FC236}">
                <a16:creationId xmlns:a16="http://schemas.microsoft.com/office/drawing/2014/main" id="{2C834ABC-7F6D-418D-8BD0-A7BB21482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684960"/>
            <a:ext cx="10058400" cy="2345331"/>
          </a:xfrm>
        </p:spPr>
      </p:pic>
    </p:spTree>
    <p:extLst>
      <p:ext uri="{BB962C8B-B14F-4D97-AF65-F5344CB8AC3E}">
        <p14:creationId xmlns:p14="http://schemas.microsoft.com/office/powerpoint/2010/main" val="139907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2CAB-874A-4AE1-A90A-DDFFFC99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Metoda ferestrei glisante</a:t>
            </a:r>
            <a:endParaRPr lang="en-US" b="1" dirty="0"/>
          </a:p>
        </p:txBody>
      </p:sp>
      <p:pic>
        <p:nvPicPr>
          <p:cNvPr id="9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3791EC4-4ED3-40E2-A09B-E8C07A675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75" y="2395538"/>
            <a:ext cx="9705975" cy="2924175"/>
          </a:xfrm>
        </p:spPr>
      </p:pic>
    </p:spTree>
    <p:extLst>
      <p:ext uri="{BB962C8B-B14F-4D97-AF65-F5344CB8AC3E}">
        <p14:creationId xmlns:p14="http://schemas.microsoft.com/office/powerpoint/2010/main" val="29782003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748</Words>
  <Application>Microsoft Office PowerPoint</Application>
  <PresentationFormat>Widescreen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Retrospect</vt:lpstr>
      <vt:lpstr>Monitorizarea siguranței muncii pe un șantier</vt:lpstr>
      <vt:lpstr>Context</vt:lpstr>
      <vt:lpstr>Cauze - 1</vt:lpstr>
      <vt:lpstr>Cauze - 2</vt:lpstr>
      <vt:lpstr>Cauze - 3</vt:lpstr>
      <vt:lpstr>Siguranța în muncă, soluție, obiective</vt:lpstr>
      <vt:lpstr>Detecția de obiecte</vt:lpstr>
      <vt:lpstr>Detecția de obiecte</vt:lpstr>
      <vt:lpstr>Metoda ferestrei glisante</vt:lpstr>
      <vt:lpstr>You Only Look Once</vt:lpstr>
      <vt:lpstr>YOLO - Principiu de funcționare 1</vt:lpstr>
      <vt:lpstr>YOLO - Principiu de funcționare 2</vt:lpstr>
      <vt:lpstr>De ce YOLO?</vt:lpstr>
      <vt:lpstr>Setul de date</vt:lpstr>
      <vt:lpstr>Setul de Date</vt:lpstr>
      <vt:lpstr>Setul de date virtual</vt:lpstr>
      <vt:lpstr>Seturile de date reale</vt:lpstr>
      <vt:lpstr>Probleme întâmpinate</vt:lpstr>
      <vt:lpstr>Imagini aproape identice</vt:lpstr>
      <vt:lpstr>Obiecte suprapuse</vt:lpstr>
      <vt:lpstr>Alte Probleme:</vt:lpstr>
      <vt:lpstr>Rezultate obținute</vt:lpstr>
      <vt:lpstr>Sumarizarea rezultatelor Y = YOLO; A = Autori; Y3, Y4 = YOLOv3, YOLOv4; V = date Virtuale; R = date Reale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Monitorizarea siguranței muncii pe un șantier</dc:title>
  <dc:creator>Cosmin Maria</dc:creator>
  <cp:lastModifiedBy>Cosmin Maria</cp:lastModifiedBy>
  <cp:revision>24</cp:revision>
  <dcterms:created xsi:type="dcterms:W3CDTF">2020-06-24T23:36:31Z</dcterms:created>
  <dcterms:modified xsi:type="dcterms:W3CDTF">2020-06-29T23:11:43Z</dcterms:modified>
</cp:coreProperties>
</file>